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notesMasterIdLst>
    <p:notesMasterId r:id="rId20"/>
  </p:notesMasterIdLst>
  <p:sldIdLst>
    <p:sldId id="256" r:id="rId2"/>
    <p:sldId id="319" r:id="rId3"/>
    <p:sldId id="258" r:id="rId4"/>
    <p:sldId id="327" r:id="rId5"/>
    <p:sldId id="323" r:id="rId6"/>
    <p:sldId id="330" r:id="rId7"/>
    <p:sldId id="331" r:id="rId8"/>
    <p:sldId id="334" r:id="rId9"/>
    <p:sldId id="332" r:id="rId10"/>
    <p:sldId id="333" r:id="rId11"/>
    <p:sldId id="335" r:id="rId12"/>
    <p:sldId id="328" r:id="rId13"/>
    <p:sldId id="322" r:id="rId14"/>
    <p:sldId id="338" r:id="rId15"/>
    <p:sldId id="339" r:id="rId16"/>
    <p:sldId id="336" r:id="rId17"/>
    <p:sldId id="337" r:id="rId18"/>
    <p:sldId id="279" r:id="rId19"/>
  </p:sldIdLst>
  <p:sldSz cx="12192000" cy="6858000"/>
  <p:notesSz cx="6858000" cy="9144000"/>
  <p:embeddedFontLst>
    <p:embeddedFont>
      <p:font typeface="210 옴니고딕 030" panose="02020603020101020101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-Jun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5" autoAdjust="0"/>
    <p:restoredTop sz="96429" autoAdjust="0"/>
  </p:normalViewPr>
  <p:slideViewPr>
    <p:cSldViewPr snapToGrid="0">
      <p:cViewPr varScale="1">
        <p:scale>
          <a:sx n="85" d="100"/>
          <a:sy n="85" d="100"/>
        </p:scale>
        <p:origin x="1838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C068B45-0D24-4AD8-BFE2-77564FF2B109}" type="datetime1">
              <a:rPr lang="ko-KR" altLang="en-US"/>
              <a:pPr lvl="0">
                <a:defRPr/>
              </a:pPr>
              <a:t>2021-04-30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18336FC-F8AC-4919-8E1D-5BD62169D04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82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668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03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066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65E9D-C3A0-4004-9DB8-4B1AAD21FE57}" type="datetime1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F650-0142-46D1-A9C0-E7D134501674}" type="datetime1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D675-8654-4E8B-9033-DBD726372029}" type="datetime1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D1F4-8552-477C-87A4-0FCCADD90789}" type="datetime1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CD54-ABFD-4B26-A977-6945E5349653}" type="datetime1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6336-749F-4F67-8B20-06BDEE301D17}" type="datetime1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F200D-B29C-466E-B651-830F0B2986A2}" type="datetime1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915DB-E8FC-4877-9856-F20130B55EF9}" type="datetime1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42BC-6B35-4960-9822-470C0E1C53F1}" type="datetime1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7AAB-9A3A-426B-936B-3A5413249EB8}" type="datetime1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A06D8-9F26-43D8-AAC8-7D43F3955CB5}" type="datetime1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9D1CC-3A0B-4677-9B7E-18637F84FE7A}" type="datetime1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30AA397D-EAAC-4BE6-A472-A37D38A2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9" name="그림 38" descr="테이블, 검은색, 앉아있는, 램프이(가) 표시된 사진&#10;&#10;자동 생성된 설명">
            <a:extLst>
              <a:ext uri="{FF2B5EF4-FFF2-40B4-BE49-F238E27FC236}">
                <a16:creationId xmlns:a16="http://schemas.microsoft.com/office/drawing/2014/main" id="{357CCC85-54C6-427F-A94D-1273ED15B6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380" y="136525"/>
            <a:ext cx="1979420" cy="135725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6036CFC-34BA-4E37-BAA7-3C7335DF6CA0}"/>
              </a:ext>
            </a:extLst>
          </p:cNvPr>
          <p:cNvGrpSpPr/>
          <p:nvPr/>
        </p:nvGrpSpPr>
        <p:grpSpPr>
          <a:xfrm>
            <a:off x="3664667" y="1484405"/>
            <a:ext cx="4862653" cy="5068922"/>
            <a:chOff x="3664667" y="1484405"/>
            <a:chExt cx="4862653" cy="506892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5E35CDD-3B60-4BB6-9DB9-90516041A090}"/>
                </a:ext>
              </a:extLst>
            </p:cNvPr>
            <p:cNvGrpSpPr/>
            <p:nvPr/>
          </p:nvGrpSpPr>
          <p:grpSpPr>
            <a:xfrm>
              <a:off x="3664667" y="1484405"/>
              <a:ext cx="4862653" cy="5068922"/>
              <a:chOff x="3543411" y="1484405"/>
              <a:chExt cx="4862653" cy="506892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8C27F87-B51A-40A7-863C-EFBF0C46C6F9}"/>
                  </a:ext>
                </a:extLst>
              </p:cNvPr>
              <p:cNvSpPr txBox="1"/>
              <p:nvPr/>
            </p:nvSpPr>
            <p:spPr>
              <a:xfrm>
                <a:off x="3543411" y="2573713"/>
                <a:ext cx="48626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CAI </a:t>
                </a:r>
                <a:r>
                  <a:rPr lang="ko-KR" altLang="en-US" sz="4400" b="1" dirty="0" err="1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랩미팅</a:t>
                </a:r>
                <a:endParaRPr lang="en-US" altLang="ko-KR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0B00069-D8BD-49F0-876B-BC7C1786E16B}"/>
                  </a:ext>
                </a:extLst>
              </p:cNvPr>
              <p:cNvSpPr txBox="1"/>
              <p:nvPr/>
            </p:nvSpPr>
            <p:spPr>
              <a:xfrm>
                <a:off x="4951996" y="6159373"/>
                <a:ext cx="2045491" cy="39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2021-05-01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06128D-6C93-4D12-B061-28A1E32B5A91}"/>
                  </a:ext>
                </a:extLst>
              </p:cNvPr>
              <p:cNvSpPr txBox="1"/>
              <p:nvPr/>
            </p:nvSpPr>
            <p:spPr>
              <a:xfrm>
                <a:off x="4337107" y="1484405"/>
                <a:ext cx="32752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1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2021 CAI Lab Meeting</a:t>
                </a: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653D806D-E234-4259-A516-752E97C0E69F}"/>
                  </a:ext>
                </a:extLst>
              </p:cNvPr>
              <p:cNvGrpSpPr/>
              <p:nvPr/>
            </p:nvGrpSpPr>
            <p:grpSpPr>
              <a:xfrm>
                <a:off x="4337108" y="1769323"/>
                <a:ext cx="3275272" cy="88579"/>
                <a:chOff x="4337108" y="1769323"/>
                <a:chExt cx="3275272" cy="88579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8A0F561-ED9C-4DF8-BE4B-640CA0872D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37108" y="1817467"/>
                  <a:ext cx="3275272" cy="0"/>
                </a:xfrm>
                <a:prstGeom prst="line">
                  <a:avLst/>
                </a:prstGeom>
                <a:solidFill>
                  <a:schemeClr val="accent1">
                    <a:lumMod val="50000"/>
                    <a:alpha val="7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5D5CAC55-5F6F-454E-AD81-56EC2D5C26C2}"/>
                    </a:ext>
                  </a:extLst>
                </p:cNvPr>
                <p:cNvSpPr/>
                <p:nvPr/>
              </p:nvSpPr>
              <p:spPr>
                <a:xfrm>
                  <a:off x="4342384" y="1769323"/>
                  <a:ext cx="633711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813B7809-B1DC-474D-9960-ABCEF80692F1}"/>
                    </a:ext>
                  </a:extLst>
                </p:cNvPr>
                <p:cNvSpPr/>
                <p:nvPr/>
              </p:nvSpPr>
              <p:spPr>
                <a:xfrm>
                  <a:off x="6978669" y="1812183"/>
                  <a:ext cx="633711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endParaRP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BAC70BF-5955-4F93-ABB8-9A71064C7CFA}"/>
                </a:ext>
              </a:extLst>
            </p:cNvPr>
            <p:cNvSpPr txBox="1"/>
            <p:nvPr/>
          </p:nvSpPr>
          <p:spPr>
            <a:xfrm>
              <a:off x="4173463" y="5763329"/>
              <a:ext cx="3845059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유승환 이호준 함종수 </a:t>
              </a:r>
              <a:r>
                <a:rPr lang="ko-KR" altLang="en-US" sz="16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서승훈</a:t>
              </a: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sz="16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정범수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C968243-960D-4772-BFD8-C1A4597E5EF2}"/>
              </a:ext>
            </a:extLst>
          </p:cNvPr>
          <p:cNvSpPr txBox="1"/>
          <p:nvPr/>
        </p:nvSpPr>
        <p:spPr>
          <a:xfrm>
            <a:off x="4006593" y="4104251"/>
            <a:ext cx="4178803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</a:t>
            </a:r>
            <a:r>
              <a:rPr lang="ko-KR" altLang="en-US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월 </a:t>
            </a:r>
            <a:r>
              <a:rPr lang="en-US" altLang="ko-KR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26</a:t>
            </a:r>
            <a:r>
              <a:rPr lang="ko-KR" altLang="en-US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 </a:t>
            </a:r>
            <a:r>
              <a:rPr lang="en-US" altLang="ko-KR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~ 4</a:t>
            </a:r>
            <a:r>
              <a:rPr lang="ko-KR" altLang="en-US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월 </a:t>
            </a:r>
            <a:r>
              <a:rPr lang="en-US" altLang="ko-KR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30</a:t>
            </a:r>
            <a:r>
              <a:rPr lang="ko-KR" altLang="en-US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 진행상황</a:t>
            </a:r>
            <a:endParaRPr lang="ko-KR" altLang="en-US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DDBB52-A3BD-4BB5-BC62-AF03CCE309AF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3F012-B432-479F-8B36-B96D87B261B5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2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3AA8438-C156-491D-9ED9-15D8EEDCC50F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C9F811-00DF-4CF1-A96A-64692F94F9CE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518357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E0D7CA-61D6-4025-BB72-B3A049A6CC33}"/>
              </a:ext>
            </a:extLst>
          </p:cNvPr>
          <p:cNvSpPr/>
          <p:nvPr/>
        </p:nvSpPr>
        <p:spPr>
          <a:xfrm>
            <a:off x="159194" y="1287402"/>
            <a:ext cx="11359039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2.2-3)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 비교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03CADAF9-80DF-49E0-B85F-4198ED77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10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D1AE6-3762-4D26-ADAF-8D64ECE53ADE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2.2.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단일 입력 딥러닝 모델 </a:t>
            </a:r>
            <a:r>
              <a:rPr lang="ko-KR" altLang="en-US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아키텍쳐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수정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FF5C78-746F-4588-9B07-99C8C7F1C74A}"/>
              </a:ext>
            </a:extLst>
          </p:cNvPr>
          <p:cNvGrpSpPr/>
          <p:nvPr/>
        </p:nvGrpSpPr>
        <p:grpSpPr>
          <a:xfrm>
            <a:off x="942549" y="1594509"/>
            <a:ext cx="10306902" cy="5209025"/>
            <a:chOff x="942549" y="1594509"/>
            <a:chExt cx="10306902" cy="520902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F8EB7BD-1022-4851-9599-BDB580953DA4}"/>
                </a:ext>
              </a:extLst>
            </p:cNvPr>
            <p:cNvGrpSpPr/>
            <p:nvPr/>
          </p:nvGrpSpPr>
          <p:grpSpPr>
            <a:xfrm>
              <a:off x="942549" y="1594509"/>
              <a:ext cx="10306902" cy="4944403"/>
              <a:chOff x="798476" y="1480618"/>
              <a:chExt cx="10306902" cy="494440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A25ABC7-184D-4EBC-AA18-F2C0622D31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3790" y="1480618"/>
                <a:ext cx="4891588" cy="4875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9ACD486B-DBCA-448E-9A7A-D39D0B3009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76" y="1501410"/>
                <a:ext cx="4891588" cy="49236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3CA4878-47D2-4FF6-97A9-E18CDDC920F2}"/>
                </a:ext>
              </a:extLst>
            </p:cNvPr>
            <p:cNvSpPr/>
            <p:nvPr/>
          </p:nvSpPr>
          <p:spPr>
            <a:xfrm>
              <a:off x="1311656" y="6434202"/>
              <a:ext cx="415337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[Before</a:t>
              </a:r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</a:t>
              </a:r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Skip</a:t>
              </a:r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Connection</a:t>
              </a:r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적용 </a:t>
              </a:r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X]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4E46479-AC66-45D7-A54A-506D08FB52A5}"/>
                </a:ext>
              </a:extLst>
            </p:cNvPr>
            <p:cNvSpPr/>
            <p:nvPr/>
          </p:nvSpPr>
          <p:spPr>
            <a:xfrm>
              <a:off x="6726972" y="6434202"/>
              <a:ext cx="415337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[After</a:t>
              </a:r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</a:t>
              </a:r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Skip</a:t>
              </a:r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Connection</a:t>
              </a:r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적용 </a:t>
              </a:r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O]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9146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DDBB52-A3BD-4BB5-BC62-AF03CCE309AF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3F012-B432-479F-8B36-B96D87B261B5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2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3AA8438-C156-491D-9ED9-15D8EEDCC50F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C9F811-00DF-4CF1-A96A-64692F94F9CE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518357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E0D7CA-61D6-4025-BB72-B3A049A6CC33}"/>
              </a:ext>
            </a:extLst>
          </p:cNvPr>
          <p:cNvSpPr/>
          <p:nvPr/>
        </p:nvSpPr>
        <p:spPr>
          <a:xfrm>
            <a:off x="159194" y="1287402"/>
            <a:ext cx="11359039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2.3-1) </a:t>
            </a:r>
            <a:r>
              <a:rPr lang="ko-KR" altLang="en-US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아키텍쳐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보완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03CADAF9-80DF-49E0-B85F-4198ED77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11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D1AE6-3762-4D26-ADAF-8D64ECE53ADE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2.3.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향후 계획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8A6DED-8E8A-465F-AAE4-2A36D6C22D32}"/>
              </a:ext>
            </a:extLst>
          </p:cNvPr>
          <p:cNvSpPr/>
          <p:nvPr/>
        </p:nvSpPr>
        <p:spPr>
          <a:xfrm>
            <a:off x="511025" y="1795600"/>
            <a:ext cx="6275257" cy="1994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(1) Layer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깊이 늘리기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layer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11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층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- layer 50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층 이상으로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늘려보기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AutoNum type="arabicParenBoth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(2)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활성화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함수별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정확도 비교해보기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활성화 함수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ReLU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Leaky 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ReLU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SeLU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063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582593" y="2077636"/>
            <a:ext cx="9026814" cy="1822486"/>
            <a:chOff x="2362014" y="1484405"/>
            <a:chExt cx="7225457" cy="18224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21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3. </a:t>
              </a:r>
              <a:r>
                <a:rPr lang="ko-KR" altLang="en-US" sz="44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소분</a:t>
              </a:r>
              <a:r>
                <a:rPr lang="ko-KR" altLang="en-US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연구 진행 상황 </a:t>
              </a:r>
              <a:r>
                <a:rPr lang="en-US" altLang="ko-KR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우성</a:t>
              </a:r>
              <a:r>
                <a:rPr lang="en-US" altLang="ko-KR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  <a:endPara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7495F-9343-4B4B-AE56-F6F267ED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12</a:t>
            </a:fld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465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CFE6959-1A19-4A1F-8E9C-2F02BC44A3DF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3.1. </a:t>
            </a:r>
            <a:r>
              <a:rPr lang="ko-KR" altLang="en-US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소분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연구 진행 상황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DDBB52-A3BD-4BB5-BC62-AF03CCE309AF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3F012-B432-479F-8B36-B96D87B261B5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3AA8438-C156-491D-9ED9-15D8EEDCC50F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C9F811-00DF-4CF1-A96A-64692F94F9CE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518357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03CADAF9-80DF-49E0-B85F-4198ED77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13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F29A53-409F-4A6D-8765-602A9F78F002}"/>
              </a:ext>
            </a:extLst>
          </p:cNvPr>
          <p:cNvSpPr/>
          <p:nvPr/>
        </p:nvSpPr>
        <p:spPr>
          <a:xfrm>
            <a:off x="159194" y="1287402"/>
            <a:ext cx="11359039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3.1-1)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강화학습 시스템 구성도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초안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72ED518-5861-464D-900F-61919C5DBE4A}"/>
              </a:ext>
            </a:extLst>
          </p:cNvPr>
          <p:cNvGrpSpPr/>
          <p:nvPr/>
        </p:nvGrpSpPr>
        <p:grpSpPr>
          <a:xfrm>
            <a:off x="879045" y="1631701"/>
            <a:ext cx="10433910" cy="5127630"/>
            <a:chOff x="837108" y="1719059"/>
            <a:chExt cx="10433910" cy="512763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DE3A797-B05F-448F-AA77-30CEF6C7FD6C}"/>
                </a:ext>
              </a:extLst>
            </p:cNvPr>
            <p:cNvGrpSpPr/>
            <p:nvPr/>
          </p:nvGrpSpPr>
          <p:grpSpPr>
            <a:xfrm>
              <a:off x="4019313" y="1719059"/>
              <a:ext cx="4153374" cy="2164757"/>
              <a:chOff x="4019313" y="1719059"/>
              <a:chExt cx="4153374" cy="2164757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F0321974-6024-4323-AAAC-176D16326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09144" y="1719059"/>
                <a:ext cx="2573712" cy="1767448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071EE43-B305-4219-A45D-9F7AE6439530}"/>
                  </a:ext>
                </a:extLst>
              </p:cNvPr>
              <p:cNvSpPr/>
              <p:nvPr/>
            </p:nvSpPr>
            <p:spPr>
              <a:xfrm>
                <a:off x="4019313" y="3576039"/>
                <a:ext cx="415337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[</a:t>
                </a:r>
                <a:r>
                  <a:rPr lang="ko-KR" altLang="en-US" sz="14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학습 대상</a:t>
                </a:r>
                <a:r>
                  <a:rPr lang="en-US" altLang="ko-KR" sz="14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 : </a:t>
                </a:r>
                <a:r>
                  <a:rPr lang="ko-KR" altLang="en-US" sz="14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협동로봇 </a:t>
                </a:r>
                <a:r>
                  <a:rPr lang="en-US" altLang="ko-KR" sz="14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UR5 + </a:t>
                </a:r>
                <a:r>
                  <a:rPr lang="ko-KR" altLang="en-US" sz="1400" dirty="0" err="1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그리퍼</a:t>
                </a:r>
                <a:r>
                  <a:rPr lang="en-US" altLang="ko-KR" sz="14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]</a:t>
                </a:r>
                <a:endParaRPr lang="ko-KR" altLang="en-US" sz="1400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CB721C4-4704-41F6-BD6A-B4991D431E6E}"/>
                </a:ext>
              </a:extLst>
            </p:cNvPr>
            <p:cNvGrpSpPr/>
            <p:nvPr/>
          </p:nvGrpSpPr>
          <p:grpSpPr>
            <a:xfrm>
              <a:off x="3735362" y="4686875"/>
              <a:ext cx="4721275" cy="2159814"/>
              <a:chOff x="3735362" y="4686875"/>
              <a:chExt cx="4721275" cy="215981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C58A404-9C10-4F37-833C-90DABBF6B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5212276" y="4283743"/>
                <a:ext cx="1767448" cy="2573712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C035677-CBF0-45DE-B100-E43A3D9B44B9}"/>
                  </a:ext>
                </a:extLst>
              </p:cNvPr>
              <p:cNvSpPr/>
              <p:nvPr/>
            </p:nvSpPr>
            <p:spPr>
              <a:xfrm>
                <a:off x="3735362" y="6538912"/>
                <a:ext cx="472127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[</a:t>
                </a:r>
                <a:r>
                  <a:rPr lang="ko-KR" altLang="en-US" sz="14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환경</a:t>
                </a:r>
                <a:r>
                  <a:rPr lang="en-US" altLang="ko-KR" sz="14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 : </a:t>
                </a:r>
                <a:r>
                  <a:rPr lang="ko-KR" altLang="en-US" sz="1400" dirty="0" err="1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소분</a:t>
                </a:r>
                <a:r>
                  <a:rPr lang="ko-KR" altLang="en-US" sz="14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 대상이 있는 실험 환경 </a:t>
                </a:r>
                <a:r>
                  <a:rPr lang="en-US" altLang="ko-KR" sz="14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(ex : </a:t>
                </a:r>
                <a:r>
                  <a:rPr lang="ko-KR" altLang="en-US" sz="14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고양이용 모래</a:t>
                </a:r>
                <a:r>
                  <a:rPr lang="en-US" altLang="ko-KR" sz="14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)]</a:t>
                </a:r>
                <a:endParaRPr lang="ko-KR" altLang="en-US" sz="1400" dirty="0"/>
              </a:p>
            </p:txBody>
          </p:sp>
        </p:grpSp>
        <p:cxnSp>
          <p:nvCxnSpPr>
            <p:cNvPr id="7" name="연결선: 구부러짐 6">
              <a:extLst>
                <a:ext uri="{FF2B5EF4-FFF2-40B4-BE49-F238E27FC236}">
                  <a16:creationId xmlns:a16="http://schemas.microsoft.com/office/drawing/2014/main" id="{8077DC56-4203-413E-98FF-0A4FB3A506C7}"/>
                </a:ext>
              </a:extLst>
            </p:cNvPr>
            <p:cNvCxnSpPr>
              <a:cxnSpLocks/>
              <a:stCxn id="2" idx="3"/>
              <a:endCxn id="3" idx="2"/>
            </p:cNvCxnSpPr>
            <p:nvPr/>
          </p:nvCxnSpPr>
          <p:spPr>
            <a:xfrm>
              <a:off x="7382856" y="2602783"/>
              <a:ext cx="12700" cy="2967816"/>
            </a:xfrm>
            <a:prstGeom prst="curvedConnector3">
              <a:avLst>
                <a:gd name="adj1" fmla="val 751764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8DE03DD-7AFC-45F3-8268-35BA80B8F04F}"/>
                </a:ext>
              </a:extLst>
            </p:cNvPr>
            <p:cNvSpPr/>
            <p:nvPr/>
          </p:nvSpPr>
          <p:spPr>
            <a:xfrm>
              <a:off x="8642117" y="2851609"/>
              <a:ext cx="2628901" cy="1756635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행동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]</a:t>
              </a:r>
            </a:p>
            <a:p>
              <a:pPr algn="ctr">
                <a:lnSpc>
                  <a:spcPct val="130000"/>
                </a:lnSpc>
              </a:pP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1. </a:t>
              </a:r>
              <a:r>
                <a:rPr lang="ko-KR" altLang="en-US" sz="14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그리퍼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(1)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열기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(2)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닫기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(3)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무게 측정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(4)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무게 덜기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2. UR5 :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각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관절의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angle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값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5BF1C50-611E-46C0-BA37-CBE118F38B3A}"/>
                </a:ext>
              </a:extLst>
            </p:cNvPr>
            <p:cNvSpPr/>
            <p:nvPr/>
          </p:nvSpPr>
          <p:spPr>
            <a:xfrm>
              <a:off x="837108" y="2991647"/>
              <a:ext cx="2725474" cy="1476558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보상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]</a:t>
              </a:r>
            </a:p>
            <a:p>
              <a:pPr algn="ctr">
                <a:lnSpc>
                  <a:spcPct val="130000"/>
                </a:lnSpc>
              </a:pP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1.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보상 기준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목표 </a:t>
              </a:r>
              <a:r>
                <a:rPr lang="ko-KR" altLang="en-US" sz="14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소분양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(ex : 200g)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을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담았을 시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+1,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그 외에는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0</a:t>
              </a:r>
            </a:p>
          </p:txBody>
        </p:sp>
        <p:cxnSp>
          <p:nvCxnSpPr>
            <p:cNvPr id="29" name="연결선: 구부러짐 28">
              <a:extLst>
                <a:ext uri="{FF2B5EF4-FFF2-40B4-BE49-F238E27FC236}">
                  <a16:creationId xmlns:a16="http://schemas.microsoft.com/office/drawing/2014/main" id="{89BCE2D6-B77E-4400-8291-18994EE26F31}"/>
                </a:ext>
              </a:extLst>
            </p:cNvPr>
            <p:cNvCxnSpPr>
              <a:cxnSpLocks/>
              <a:stCxn id="3" idx="0"/>
              <a:endCxn id="2" idx="1"/>
            </p:cNvCxnSpPr>
            <p:nvPr/>
          </p:nvCxnSpPr>
          <p:spPr>
            <a:xfrm rot="10800000">
              <a:off x="4809144" y="2602783"/>
              <a:ext cx="12700" cy="2967816"/>
            </a:xfrm>
            <a:prstGeom prst="curvedConnector3">
              <a:avLst>
                <a:gd name="adj1" fmla="val 7588228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2511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CFE6959-1A19-4A1F-8E9C-2F02BC44A3DF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3.1. </a:t>
            </a:r>
            <a:r>
              <a:rPr lang="ko-KR" altLang="en-US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소분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연구 진행 상황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DDBB52-A3BD-4BB5-BC62-AF03CCE309AF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3F012-B432-479F-8B36-B96D87B261B5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3AA8438-C156-491D-9ED9-15D8EEDCC50F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C9F811-00DF-4CF1-A96A-64692F94F9CE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518357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03CADAF9-80DF-49E0-B85F-4198ED77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14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F29A53-409F-4A6D-8765-602A9F78F002}"/>
              </a:ext>
            </a:extLst>
          </p:cNvPr>
          <p:cNvSpPr/>
          <p:nvPr/>
        </p:nvSpPr>
        <p:spPr>
          <a:xfrm>
            <a:off x="159194" y="1287402"/>
            <a:ext cx="11359039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3.1-2)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단기 강화학습 목표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9196FFD-C8D7-4782-8BF0-7F722A9638D6}"/>
              </a:ext>
            </a:extLst>
          </p:cNvPr>
          <p:cNvGrpSpPr/>
          <p:nvPr/>
        </p:nvGrpSpPr>
        <p:grpSpPr>
          <a:xfrm>
            <a:off x="5291137" y="2415625"/>
            <a:ext cx="6638925" cy="3246046"/>
            <a:chOff x="5291137" y="2415625"/>
            <a:chExt cx="6638925" cy="324604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CE4048-4E5B-43CE-B4EC-AA4C043C6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1137" y="2415625"/>
              <a:ext cx="6638925" cy="324604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C2627C0-5590-41A4-97B5-B2FC05184F60}"/>
                </a:ext>
              </a:extLst>
            </p:cNvPr>
            <p:cNvSpPr/>
            <p:nvPr/>
          </p:nvSpPr>
          <p:spPr>
            <a:xfrm>
              <a:off x="8951730" y="3576918"/>
              <a:ext cx="667399" cy="43165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A63FDDE-A72E-45E4-A04A-7F9938220256}"/>
                </a:ext>
              </a:extLst>
            </p:cNvPr>
            <p:cNvSpPr/>
            <p:nvPr/>
          </p:nvSpPr>
          <p:spPr>
            <a:xfrm>
              <a:off x="9982201" y="3576918"/>
              <a:ext cx="1725706" cy="46173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E2BB33-8A4B-4B10-AE1F-4F9AA9755BAE}"/>
              </a:ext>
            </a:extLst>
          </p:cNvPr>
          <p:cNvSpPr/>
          <p:nvPr/>
        </p:nvSpPr>
        <p:spPr>
          <a:xfrm>
            <a:off x="511025" y="1795600"/>
            <a:ext cx="4562999" cy="3914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(1)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그리퍼에만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강화학습 알고리즘 적용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(2)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적용할 알고리즘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DDPG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- Deep Deterministic Policy Gradient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협동로봇의 관절 값은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continuous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한 값이므로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policy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기반 알고리즘을 적용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(3)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해야 할 일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-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그리퍼의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action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프로그래밍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*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열기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닫기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무게 측정 및 값 통신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- DDPG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논문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리뷰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- DDPG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state, reward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등을 설정 및 적용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240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DDBB52-A3BD-4BB5-BC62-AF03CCE309AF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3F012-B432-479F-8B36-B96D87B261B5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3AA8438-C156-491D-9ED9-15D8EEDCC50F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C9F811-00DF-4CF1-A96A-64692F94F9CE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518357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03CADAF9-80DF-49E0-B85F-4198ED77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15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F29A53-409F-4A6D-8765-602A9F78F002}"/>
              </a:ext>
            </a:extLst>
          </p:cNvPr>
          <p:cNvSpPr/>
          <p:nvPr/>
        </p:nvSpPr>
        <p:spPr>
          <a:xfrm>
            <a:off x="159194" y="1287402"/>
            <a:ext cx="11359039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3.1-3)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이번주 진행 상황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&amp;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향후 계획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91800-E116-4D6E-AB26-8F6AB4FEB49C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3.1. </a:t>
            </a:r>
            <a:r>
              <a:rPr lang="ko-KR" altLang="en-US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소분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연구 진행 상황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F5FBB5-B90E-40DE-9771-AD70554212CA}"/>
              </a:ext>
            </a:extLst>
          </p:cNvPr>
          <p:cNvSpPr/>
          <p:nvPr/>
        </p:nvSpPr>
        <p:spPr>
          <a:xfrm>
            <a:off x="511025" y="1795600"/>
            <a:ext cx="6984649" cy="2634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(1)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스터디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- 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EfficientNet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분석 완료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- DDPG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논문 리뷰 예정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(2)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그리퍼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action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프로그래밍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- Python Serial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통신을 사용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-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그리퍼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열기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닫기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무게 측정 및 통신 완료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통신 주기가 맞지 않아서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통신 주기를 맞추는 작업 필요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KakaoTalk_20210429_170525531">
            <a:hlinkClick r:id="" action="ppaction://media"/>
            <a:extLst>
              <a:ext uri="{FF2B5EF4-FFF2-40B4-BE49-F238E27FC236}">
                <a16:creationId xmlns:a16="http://schemas.microsoft.com/office/drawing/2014/main" id="{D7363A86-1AA1-4B9C-B31D-F9E2005197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26166" y="1113506"/>
            <a:ext cx="3021128" cy="4630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DBB2C2-4EA4-435B-8F37-6B30883F8FD9}"/>
              </a:ext>
            </a:extLst>
          </p:cNvPr>
          <p:cNvSpPr/>
          <p:nvPr/>
        </p:nvSpPr>
        <p:spPr>
          <a:xfrm>
            <a:off x="7260043" y="5896533"/>
            <a:ext cx="41533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[PC-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그리퍼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통신 결과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그리퍼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action)]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103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582593" y="2077636"/>
            <a:ext cx="9026814" cy="1822486"/>
            <a:chOff x="2362014" y="1484405"/>
            <a:chExt cx="7225457" cy="18224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21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4. </a:t>
              </a:r>
              <a:r>
                <a:rPr lang="ko-KR" altLang="en-US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기타 보고 사항</a:t>
              </a:r>
              <a:endPara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7495F-9343-4B4B-AE56-F6F267ED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16</a:t>
            </a:fld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685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CFE6959-1A19-4A1F-8E9C-2F02BC44A3DF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4.1.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졸업 논문 주제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DDBB52-A3BD-4BB5-BC62-AF03CCE309AF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3F012-B432-479F-8B36-B96D87B261B5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3AA8438-C156-491D-9ED9-15D8EEDCC50F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C9F811-00DF-4CF1-A96A-64692F94F9CE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518357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03CADAF9-80DF-49E0-B85F-4198ED77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17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F29A53-409F-4A6D-8765-602A9F78F002}"/>
              </a:ext>
            </a:extLst>
          </p:cNvPr>
          <p:cNvSpPr/>
          <p:nvPr/>
        </p:nvSpPr>
        <p:spPr>
          <a:xfrm>
            <a:off x="159194" y="1287402"/>
            <a:ext cx="11359039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4.1-1)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승환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호준 졸업 논문 주제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BBA488-6E43-48A7-BE01-C10CC2D1659E}"/>
              </a:ext>
            </a:extLst>
          </p:cNvPr>
          <p:cNvSpPr/>
          <p:nvPr/>
        </p:nvSpPr>
        <p:spPr>
          <a:xfrm>
            <a:off x="511025" y="1795600"/>
            <a:ext cx="10269270" cy="3274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(1)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승환 졸업 논문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제목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금속 정밀 주조제품의 소형 결함검사를 위한 임베디드 시스템용 딥러닝 모델 성능 비교 연구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내용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*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SMS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배터리 케이스 결함 데이터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기포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찍힘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*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임베디드 보드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NVIDIA AGX Xavier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*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 비교할 딥러닝 모델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SSD, YOLOv3, YOLOv5, Efficient-Det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*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 경량화 알고리즘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자료 조사 중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(2)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호준 졸업 논문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제목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딥러닝을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활용한 건축 부재 도면 자동 해석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105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바둑판식, 하얀색, 빨간색, 싱크이(가) 표시된 사진&#10;&#10;자동 생성된 설명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179065" y="2659559"/>
            <a:ext cx="3833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Thank you ~! </a:t>
            </a:r>
            <a:endParaRPr lang="ko-KR" altLang="en-US" sz="4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4E5B6D-A171-4C38-9927-9EFD0D21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18</a:t>
            </a:fld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 descr="테이블, 검은색, 앉아있는, 램프이(가) 표시된 사진&#10;&#10;자동 생성된 설명">
            <a:extLst>
              <a:ext uri="{FF2B5EF4-FFF2-40B4-BE49-F238E27FC236}">
                <a16:creationId xmlns:a16="http://schemas.microsoft.com/office/drawing/2014/main" id="{8808C412-81A0-4CC6-8DAB-E52309644F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380" y="136525"/>
            <a:ext cx="1979420" cy="135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7CD7E753-12A7-4893-8C01-6339CFB39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2</a:t>
            </a:fld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759B50-189C-4AE8-92FF-058C59B33EB1}"/>
              </a:ext>
            </a:extLst>
          </p:cNvPr>
          <p:cNvGrpSpPr/>
          <p:nvPr/>
        </p:nvGrpSpPr>
        <p:grpSpPr>
          <a:xfrm>
            <a:off x="3509705" y="1039482"/>
            <a:ext cx="5172590" cy="4779035"/>
            <a:chOff x="3944516" y="1795553"/>
            <a:chExt cx="5172590" cy="477903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B9C6787-0C66-4D16-9CDF-D3E7CD760E7E}"/>
                </a:ext>
              </a:extLst>
            </p:cNvPr>
            <p:cNvGrpSpPr/>
            <p:nvPr/>
          </p:nvGrpSpPr>
          <p:grpSpPr>
            <a:xfrm>
              <a:off x="3944516" y="1795553"/>
              <a:ext cx="5172590" cy="4779035"/>
              <a:chOff x="4167696" y="1554048"/>
              <a:chExt cx="5172590" cy="477903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1767822-A658-4768-9E7D-8D3A6C9DE49D}"/>
                  </a:ext>
                </a:extLst>
              </p:cNvPr>
              <p:cNvSpPr/>
              <p:nvPr/>
            </p:nvSpPr>
            <p:spPr>
              <a:xfrm>
                <a:off x="4222749" y="1914450"/>
                <a:ext cx="5117537" cy="441863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2925B9-0137-420C-8815-8E752AE1C321}"/>
                  </a:ext>
                </a:extLst>
              </p:cNvPr>
              <p:cNvSpPr txBox="1"/>
              <p:nvPr/>
            </p:nvSpPr>
            <p:spPr>
              <a:xfrm>
                <a:off x="4167696" y="1554048"/>
                <a:ext cx="21451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CONTENTS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71EE26-BD75-44C5-8D4C-7A0310F03F42}"/>
                </a:ext>
              </a:extLst>
            </p:cNvPr>
            <p:cNvSpPr txBox="1"/>
            <p:nvPr/>
          </p:nvSpPr>
          <p:spPr>
            <a:xfrm>
              <a:off x="4143338" y="2387268"/>
              <a:ext cx="4467262" cy="3914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도면 해석 연구 </a:t>
              </a:r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트인</a:t>
              </a:r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2</a:t>
              </a: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콘크리트 단위수량 예측 연구 진행 상황 </a:t>
              </a:r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sz="16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삼표</a:t>
              </a:r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3</a:t>
              </a: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6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소분</a:t>
              </a:r>
              <a:r>
                <a:rPr lang="ko-KR" altLang="en-US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연구 진행 상황 </a:t>
              </a:r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우성</a:t>
              </a:r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4</a:t>
              </a: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기타 보고 사항</a:t>
              </a: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1678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582593" y="2517757"/>
            <a:ext cx="9026814" cy="1822486"/>
            <a:chOff x="2362014" y="1484405"/>
            <a:chExt cx="7225457" cy="18224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21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1. </a:t>
              </a:r>
              <a:r>
                <a:rPr lang="ko-KR" altLang="en-US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도면 해석 연구 </a:t>
              </a:r>
              <a:r>
                <a:rPr lang="en-US" altLang="ko-KR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트인</a:t>
              </a:r>
              <a:r>
                <a:rPr lang="en-US" altLang="ko-KR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  <a:endPara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7495F-9343-4B4B-AE56-F6F267ED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fld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600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582593" y="2077636"/>
            <a:ext cx="9026814" cy="2702727"/>
            <a:chOff x="2362014" y="1484405"/>
            <a:chExt cx="7225457" cy="27027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1802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2. </a:t>
              </a:r>
              <a:r>
                <a:rPr lang="ko-KR" altLang="en-US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콘크리트 단위수량 예측  연구 </a:t>
              </a:r>
              <a:endParaRPr lang="en-US" altLang="ko-KR" sz="4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진행 상황 </a:t>
              </a:r>
              <a:r>
                <a:rPr lang="en-US" altLang="ko-KR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sz="44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삼표</a:t>
              </a:r>
              <a:r>
                <a:rPr lang="en-US" altLang="ko-KR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  <a:endPara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7495F-9343-4B4B-AE56-F6F267ED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</a:t>
            </a:fld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946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DDBB52-A3BD-4BB5-BC62-AF03CCE309AF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3F012-B432-479F-8B36-B96D87B261B5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2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3AA8438-C156-491D-9ED9-15D8EEDCC50F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C9F811-00DF-4CF1-A96A-64692F94F9CE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518357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E0D7CA-61D6-4025-BB72-B3A049A6CC33}"/>
              </a:ext>
            </a:extLst>
          </p:cNvPr>
          <p:cNvSpPr/>
          <p:nvPr/>
        </p:nvSpPr>
        <p:spPr>
          <a:xfrm>
            <a:off x="159194" y="1287402"/>
            <a:ext cx="11359039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2.1-1)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다중 입력 모델 </a:t>
            </a:r>
            <a:r>
              <a:rPr lang="ko-KR" altLang="en-US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과적합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이유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오류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 로드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</p:txBody>
      </p:sp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03CADAF9-80DF-49E0-B85F-4198ED77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5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D1AE6-3762-4D26-ADAF-8D64ECE53ADE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2.1.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다중 입력 모델 </a:t>
            </a:r>
            <a:r>
              <a:rPr lang="ko-KR" altLang="en-US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과적합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이유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D193E4-8D02-4F33-AA8A-3A65091DB241}"/>
              </a:ext>
            </a:extLst>
          </p:cNvPr>
          <p:cNvSpPr/>
          <p:nvPr/>
        </p:nvSpPr>
        <p:spPr>
          <a:xfrm>
            <a:off x="511025" y="1795600"/>
            <a:ext cx="10425915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AutoNum type="arabicParenBoth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오차율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3%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기준 평균 정확도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머신 러닝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86.19%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단일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다중 입력 딥러닝 모델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87.98%,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100%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(2)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2021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년도 모르타르 데이터 전체 개수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23,350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다중 입력 딥러닝 모델의 전체 데이터 개수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=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전체 데이터 개수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/ 3   … &lt;1&gt;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* 3 : 3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개의 데이터를 한번에 학습함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(3)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오류 원인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민서형의 코드는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&lt;1&gt;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고려하지 않고 삼중 입력 데이터 생성 진행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-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데이터가 중복으로 생성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되어서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과적합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발생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- ex)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다중 입력 딥러닝 모델의 전체 데이터 개수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23,350 -&gt;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실제로는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70,050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개의 데이터 생성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(4)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오류 수정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다중 입력 딥러닝 모델의 전체 데이터 개수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= 23,350/3 = 7,783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개로 생성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2721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DDBB52-A3BD-4BB5-BC62-AF03CCE309AF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3F012-B432-479F-8B36-B96D87B261B5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2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3AA8438-C156-491D-9ED9-15D8EEDCC50F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C9F811-00DF-4CF1-A96A-64692F94F9CE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518357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E0D7CA-61D6-4025-BB72-B3A049A6CC33}"/>
              </a:ext>
            </a:extLst>
          </p:cNvPr>
          <p:cNvSpPr/>
          <p:nvPr/>
        </p:nvSpPr>
        <p:spPr>
          <a:xfrm>
            <a:off x="159194" y="1287402"/>
            <a:ext cx="11359039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2.1-2)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코드 오류 수정 결과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03CADAF9-80DF-49E0-B85F-4198ED77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6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D1AE6-3762-4D26-ADAF-8D64ECE53ADE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2.1.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다중 입력 모델 </a:t>
            </a:r>
            <a:r>
              <a:rPr lang="ko-KR" altLang="en-US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과적합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이유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D193E4-8D02-4F33-AA8A-3A65091DB241}"/>
              </a:ext>
            </a:extLst>
          </p:cNvPr>
          <p:cNvSpPr/>
          <p:nvPr/>
        </p:nvSpPr>
        <p:spPr>
          <a:xfrm>
            <a:off x="511025" y="1795600"/>
            <a:ext cx="11286527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AutoNum type="arabicParenBoth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오차율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3%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기준 평균 정확도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머신 러닝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86.19%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단일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다중 입력 딥러닝 모델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87.98%,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94.68%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(2)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그러나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!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다중 입력 모델은 사용하지 않는게 좋을 것 같습니다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이유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 :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 데이터를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개씩 랜덤으로 추출하는데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과정에서 낮은 확률이지만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…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중복되는 데이터가 발생할 수도 있음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이유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 :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나중에 상용화를 했을 때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입력에 맞춰 데이터를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개씩 입력해야 하는 불편함 존재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(3)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연구 방향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단일 입력 모델의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아키텍쳐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수정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6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DDBB52-A3BD-4BB5-BC62-AF03CCE309AF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3F012-B432-479F-8B36-B96D87B261B5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2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3AA8438-C156-491D-9ED9-15D8EEDCC50F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C9F811-00DF-4CF1-A96A-64692F94F9CE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518357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E0D7CA-61D6-4025-BB72-B3A049A6CC33}"/>
              </a:ext>
            </a:extLst>
          </p:cNvPr>
          <p:cNvSpPr/>
          <p:nvPr/>
        </p:nvSpPr>
        <p:spPr>
          <a:xfrm>
            <a:off x="159194" y="1287402"/>
            <a:ext cx="11359039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2.2-1)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동기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03CADAF9-80DF-49E0-B85F-4198ED77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7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D1AE6-3762-4D26-ADAF-8D64ECE53ADE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2.2.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단일 입력 딥러닝 모델 </a:t>
            </a:r>
            <a:r>
              <a:rPr lang="ko-KR" altLang="en-US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아키텍쳐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수정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D193E4-8D02-4F33-AA8A-3A65091DB241}"/>
              </a:ext>
            </a:extLst>
          </p:cNvPr>
          <p:cNvSpPr/>
          <p:nvPr/>
        </p:nvSpPr>
        <p:spPr>
          <a:xfrm>
            <a:off x="511025" y="1795600"/>
            <a:ext cx="6275257" cy="1994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AutoNum type="arabicParenBoth"/>
            </a:pP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ResNet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Residual Mapping (Short Connection)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- 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ResNet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에서는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Skip Connection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적용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- Layer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깊어짐에 따라 발생하는 기울기 소멸 문제 완화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(2)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동기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ResNet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Skip Connection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일반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Dense Layer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적용하면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정확도가 향상되지 않을까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488D342-BC80-451E-B340-35DED292C364}"/>
              </a:ext>
            </a:extLst>
          </p:cNvPr>
          <p:cNvGrpSpPr/>
          <p:nvPr/>
        </p:nvGrpSpPr>
        <p:grpSpPr>
          <a:xfrm>
            <a:off x="6995901" y="1746297"/>
            <a:ext cx="4357899" cy="3824301"/>
            <a:chOff x="6995901" y="1746297"/>
            <a:chExt cx="4357899" cy="382430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8CFC144-426E-4364-A38D-E9DE0B123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901" y="1746297"/>
              <a:ext cx="4357899" cy="336540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DD8FBF-132B-486C-9E11-BDCCD0FA6EFA}"/>
                </a:ext>
              </a:extLst>
            </p:cNvPr>
            <p:cNvSpPr/>
            <p:nvPr/>
          </p:nvSpPr>
          <p:spPr>
            <a:xfrm>
              <a:off x="7227842" y="5201266"/>
              <a:ext cx="38940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en-US" altLang="ko-KR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ResNet</a:t>
              </a:r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의 </a:t>
              </a:r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Residual Mapping </a:t>
              </a:r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구조</a:t>
              </a:r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]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4453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DDBB52-A3BD-4BB5-BC62-AF03CCE309AF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3F012-B432-479F-8B36-B96D87B261B5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2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3AA8438-C156-491D-9ED9-15D8EEDCC50F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C9F811-00DF-4CF1-A96A-64692F94F9CE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518357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E0D7CA-61D6-4025-BB72-B3A049A6CC33}"/>
              </a:ext>
            </a:extLst>
          </p:cNvPr>
          <p:cNvSpPr/>
          <p:nvPr/>
        </p:nvSpPr>
        <p:spPr>
          <a:xfrm>
            <a:off x="159194" y="1287402"/>
            <a:ext cx="11359039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2.2-2)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학습 개요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03CADAF9-80DF-49E0-B85F-4198ED77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8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D1AE6-3762-4D26-ADAF-8D64ECE53ADE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2.2.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단일 입력 딥러닝 모델 </a:t>
            </a:r>
            <a:r>
              <a:rPr lang="ko-KR" altLang="en-US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아키텍쳐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수정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D193E4-8D02-4F33-AA8A-3A65091DB241}"/>
              </a:ext>
            </a:extLst>
          </p:cNvPr>
          <p:cNvSpPr/>
          <p:nvPr/>
        </p:nvSpPr>
        <p:spPr>
          <a:xfrm>
            <a:off x="511025" y="1795600"/>
            <a:ext cx="6275257" cy="4235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(1)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딥러닝 모델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단일 입력 모델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* skip connection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적용하지 않은 단일 입력 모델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* skip connection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적용한 단일 입력 모델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(layer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수는 같음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  <a:p>
            <a:pPr marL="342900" indent="-342900">
              <a:lnSpc>
                <a:spcPct val="130000"/>
              </a:lnSpc>
              <a:buAutoNum type="arabicParenBoth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(2)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전체 데이터 개수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23,350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*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학습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60%,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검증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20%,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테스트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20%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(3)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학습 파라미터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*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학습 횟수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5000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회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(early stopping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적용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*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학습률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0.0001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*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배치 사이즈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1,000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(4)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활성화 함수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SeLU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26DCB3-E40B-4F5B-BFBB-3DB2C4071DCB}"/>
              </a:ext>
            </a:extLst>
          </p:cNvPr>
          <p:cNvGrpSpPr/>
          <p:nvPr/>
        </p:nvGrpSpPr>
        <p:grpSpPr>
          <a:xfrm>
            <a:off x="8706563" y="67887"/>
            <a:ext cx="3445331" cy="3132513"/>
            <a:chOff x="7638548" y="3054875"/>
            <a:chExt cx="4343401" cy="36726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FC4C1C2-8F7F-4F61-A3EB-CF746D282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8548" y="3717592"/>
              <a:ext cx="4343399" cy="300989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5A7460E-55C4-4AAE-A931-85629FD95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8549" y="3054875"/>
              <a:ext cx="4343400" cy="695325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3E86E0F-D723-4AAA-9F3B-A1766F67041D}"/>
              </a:ext>
            </a:extLst>
          </p:cNvPr>
          <p:cNvGrpSpPr/>
          <p:nvPr/>
        </p:nvGrpSpPr>
        <p:grpSpPr>
          <a:xfrm>
            <a:off x="5570942" y="3319129"/>
            <a:ext cx="6580950" cy="3239483"/>
            <a:chOff x="4878966" y="3452046"/>
            <a:chExt cx="6580950" cy="323948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0C3437C-9FCF-4E19-8727-8FD8A8C91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8966" y="3452046"/>
              <a:ext cx="3290475" cy="3239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FA2E397D-E678-4549-A32A-B7FA1D84F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441" y="3477681"/>
              <a:ext cx="3290475" cy="3213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E66770-4D89-449E-B8ED-DF961E48E073}"/>
              </a:ext>
            </a:extLst>
          </p:cNvPr>
          <p:cNvSpPr/>
          <p:nvPr/>
        </p:nvSpPr>
        <p:spPr>
          <a:xfrm>
            <a:off x="5853539" y="6492675"/>
            <a:ext cx="2725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[Loss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그래프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(skip X)]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C177B8-5BED-4FE7-AA32-FFA05158488D}"/>
              </a:ext>
            </a:extLst>
          </p:cNvPr>
          <p:cNvSpPr/>
          <p:nvPr/>
        </p:nvSpPr>
        <p:spPr>
          <a:xfrm>
            <a:off x="9144014" y="6488668"/>
            <a:ext cx="2725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[Loss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그래프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(skip O)]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5571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DDBB52-A3BD-4BB5-BC62-AF03CCE309AF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3F012-B432-479F-8B36-B96D87B261B5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2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3AA8438-C156-491D-9ED9-15D8EEDCC50F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C9F811-00DF-4CF1-A96A-64692F94F9CE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518357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E0D7CA-61D6-4025-BB72-B3A049A6CC33}"/>
              </a:ext>
            </a:extLst>
          </p:cNvPr>
          <p:cNvSpPr/>
          <p:nvPr/>
        </p:nvSpPr>
        <p:spPr>
          <a:xfrm>
            <a:off x="159194" y="1287402"/>
            <a:ext cx="11359039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2.2-3)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 비교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03CADAF9-80DF-49E0-B85F-4198ED77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9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D1AE6-3762-4D26-ADAF-8D64ECE53ADE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2.2.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단일 입력 딥러닝 모델 </a:t>
            </a:r>
            <a:r>
              <a:rPr lang="ko-KR" altLang="en-US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아키텍쳐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수정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BFFC640-0C54-47E0-820C-EB2F3BC15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973164"/>
              </p:ext>
            </p:extLst>
          </p:nvPr>
        </p:nvGraphicFramePr>
        <p:xfrm>
          <a:off x="931101" y="2266096"/>
          <a:ext cx="6956574" cy="1829961"/>
        </p:xfrm>
        <a:graphic>
          <a:graphicData uri="http://schemas.openxmlformats.org/drawingml/2006/table">
            <a:tbl>
              <a:tblPr/>
              <a:tblGrid>
                <a:gridCol w="627167">
                  <a:extLst>
                    <a:ext uri="{9D8B030D-6E8A-4147-A177-3AD203B41FA5}">
                      <a16:colId xmlns:a16="http://schemas.microsoft.com/office/drawing/2014/main" val="1372233866"/>
                    </a:ext>
                  </a:extLst>
                </a:gridCol>
                <a:gridCol w="583913">
                  <a:extLst>
                    <a:ext uri="{9D8B030D-6E8A-4147-A177-3AD203B41FA5}">
                      <a16:colId xmlns:a16="http://schemas.microsoft.com/office/drawing/2014/main" val="3093222141"/>
                    </a:ext>
                  </a:extLst>
                </a:gridCol>
                <a:gridCol w="583913">
                  <a:extLst>
                    <a:ext uri="{9D8B030D-6E8A-4147-A177-3AD203B41FA5}">
                      <a16:colId xmlns:a16="http://schemas.microsoft.com/office/drawing/2014/main" val="2537034571"/>
                    </a:ext>
                  </a:extLst>
                </a:gridCol>
                <a:gridCol w="583913">
                  <a:extLst>
                    <a:ext uri="{9D8B030D-6E8A-4147-A177-3AD203B41FA5}">
                      <a16:colId xmlns:a16="http://schemas.microsoft.com/office/drawing/2014/main" val="40986464"/>
                    </a:ext>
                  </a:extLst>
                </a:gridCol>
                <a:gridCol w="583913">
                  <a:extLst>
                    <a:ext uri="{9D8B030D-6E8A-4147-A177-3AD203B41FA5}">
                      <a16:colId xmlns:a16="http://schemas.microsoft.com/office/drawing/2014/main" val="2969312092"/>
                    </a:ext>
                  </a:extLst>
                </a:gridCol>
                <a:gridCol w="666633">
                  <a:extLst>
                    <a:ext uri="{9D8B030D-6E8A-4147-A177-3AD203B41FA5}">
                      <a16:colId xmlns:a16="http://schemas.microsoft.com/office/drawing/2014/main" val="3209616561"/>
                    </a:ext>
                  </a:extLst>
                </a:gridCol>
                <a:gridCol w="666633">
                  <a:extLst>
                    <a:ext uri="{9D8B030D-6E8A-4147-A177-3AD203B41FA5}">
                      <a16:colId xmlns:a16="http://schemas.microsoft.com/office/drawing/2014/main" val="553219619"/>
                    </a:ext>
                  </a:extLst>
                </a:gridCol>
                <a:gridCol w="666633">
                  <a:extLst>
                    <a:ext uri="{9D8B030D-6E8A-4147-A177-3AD203B41FA5}">
                      <a16:colId xmlns:a16="http://schemas.microsoft.com/office/drawing/2014/main" val="290353892"/>
                    </a:ext>
                  </a:extLst>
                </a:gridCol>
                <a:gridCol w="666633">
                  <a:extLst>
                    <a:ext uri="{9D8B030D-6E8A-4147-A177-3AD203B41FA5}">
                      <a16:colId xmlns:a16="http://schemas.microsoft.com/office/drawing/2014/main" val="2276358019"/>
                    </a:ext>
                  </a:extLst>
                </a:gridCol>
                <a:gridCol w="666633">
                  <a:extLst>
                    <a:ext uri="{9D8B030D-6E8A-4147-A177-3AD203B41FA5}">
                      <a16:colId xmlns:a16="http://schemas.microsoft.com/office/drawing/2014/main" val="3881636129"/>
                    </a:ext>
                  </a:extLst>
                </a:gridCol>
                <a:gridCol w="660590">
                  <a:extLst>
                    <a:ext uri="{9D8B030D-6E8A-4147-A177-3AD203B41FA5}">
                      <a16:colId xmlns:a16="http://schemas.microsoft.com/office/drawing/2014/main" val="120003267"/>
                    </a:ext>
                  </a:extLst>
                </a:gridCol>
              </a:tblGrid>
              <a:tr h="376126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W/C (%)</a:t>
                      </a:r>
                    </a:p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Error (%)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42.5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47.5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52.5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57.5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Mean</a:t>
                      </a:r>
                      <a:endParaRPr lang="en-US" sz="1200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385545"/>
                  </a:ext>
                </a:extLst>
              </a:tr>
              <a:tr h="2676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± 1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52.0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43.03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37.99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32.90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49.22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34.51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51.49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61.81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44.99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45.33</a:t>
                      </a:r>
                      <a:endParaRPr lang="en-US" sz="1100" b="1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458540"/>
                  </a:ext>
                </a:extLst>
              </a:tr>
              <a:tr h="2676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± 2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83.23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71.96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62.57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64.73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73.55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68.20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77.42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87.63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67.19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72.94</a:t>
                      </a:r>
                      <a:endParaRPr lang="en-US" sz="1100" b="1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228697"/>
                  </a:ext>
                </a:extLst>
              </a:tr>
              <a:tr h="2676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± 3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91.23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87.14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78.26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87.09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87.06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88.70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91.97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97.45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82.90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87.98</a:t>
                      </a:r>
                      <a:endParaRPr lang="en-US" sz="1100" b="1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128742"/>
                  </a:ext>
                </a:extLst>
              </a:tr>
              <a:tr h="2676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± 4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93.52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92.85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87.90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93.76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94.40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96.02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97.38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99.81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94.10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94.42</a:t>
                      </a:r>
                      <a:endParaRPr lang="en-US" sz="1100" b="1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740625"/>
                  </a:ext>
                </a:extLst>
              </a:tr>
              <a:tr h="2676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± 5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98.28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93.03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95.27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97.20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97.20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98.53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99.25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100.0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/>
                        <a:t>98.23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97.45</a:t>
                      </a:r>
                      <a:endParaRPr lang="en-US" sz="1100" b="1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707996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7B7A6-E69B-416D-A793-6E964DA4C062}"/>
              </a:ext>
            </a:extLst>
          </p:cNvPr>
          <p:cNvSpPr/>
          <p:nvPr/>
        </p:nvSpPr>
        <p:spPr>
          <a:xfrm>
            <a:off x="511025" y="1795600"/>
            <a:ext cx="6275257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(1) Before :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단일 입력 딥러닝 모델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(Skip Connection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적용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X)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EE9198-908B-4C42-845D-314CA8AA57D3}"/>
              </a:ext>
            </a:extLst>
          </p:cNvPr>
          <p:cNvSpPr/>
          <p:nvPr/>
        </p:nvSpPr>
        <p:spPr>
          <a:xfrm>
            <a:off x="511025" y="4287468"/>
            <a:ext cx="6275257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(2) After :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다중 입력 딥러닝 모델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(Skip Connection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적용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O)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F762EE2-422B-450E-B01A-7BC611DCB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048020"/>
              </p:ext>
            </p:extLst>
          </p:nvPr>
        </p:nvGraphicFramePr>
        <p:xfrm>
          <a:off x="931101" y="4872833"/>
          <a:ext cx="6956574" cy="1829961"/>
        </p:xfrm>
        <a:graphic>
          <a:graphicData uri="http://schemas.openxmlformats.org/drawingml/2006/table">
            <a:tbl>
              <a:tblPr/>
              <a:tblGrid>
                <a:gridCol w="627167">
                  <a:extLst>
                    <a:ext uri="{9D8B030D-6E8A-4147-A177-3AD203B41FA5}">
                      <a16:colId xmlns:a16="http://schemas.microsoft.com/office/drawing/2014/main" val="1372233866"/>
                    </a:ext>
                  </a:extLst>
                </a:gridCol>
                <a:gridCol w="583913">
                  <a:extLst>
                    <a:ext uri="{9D8B030D-6E8A-4147-A177-3AD203B41FA5}">
                      <a16:colId xmlns:a16="http://schemas.microsoft.com/office/drawing/2014/main" val="3093222141"/>
                    </a:ext>
                  </a:extLst>
                </a:gridCol>
                <a:gridCol w="583913">
                  <a:extLst>
                    <a:ext uri="{9D8B030D-6E8A-4147-A177-3AD203B41FA5}">
                      <a16:colId xmlns:a16="http://schemas.microsoft.com/office/drawing/2014/main" val="2537034571"/>
                    </a:ext>
                  </a:extLst>
                </a:gridCol>
                <a:gridCol w="583913">
                  <a:extLst>
                    <a:ext uri="{9D8B030D-6E8A-4147-A177-3AD203B41FA5}">
                      <a16:colId xmlns:a16="http://schemas.microsoft.com/office/drawing/2014/main" val="40986464"/>
                    </a:ext>
                  </a:extLst>
                </a:gridCol>
                <a:gridCol w="583913">
                  <a:extLst>
                    <a:ext uri="{9D8B030D-6E8A-4147-A177-3AD203B41FA5}">
                      <a16:colId xmlns:a16="http://schemas.microsoft.com/office/drawing/2014/main" val="2969312092"/>
                    </a:ext>
                  </a:extLst>
                </a:gridCol>
                <a:gridCol w="666633">
                  <a:extLst>
                    <a:ext uri="{9D8B030D-6E8A-4147-A177-3AD203B41FA5}">
                      <a16:colId xmlns:a16="http://schemas.microsoft.com/office/drawing/2014/main" val="3209616561"/>
                    </a:ext>
                  </a:extLst>
                </a:gridCol>
                <a:gridCol w="666633">
                  <a:extLst>
                    <a:ext uri="{9D8B030D-6E8A-4147-A177-3AD203B41FA5}">
                      <a16:colId xmlns:a16="http://schemas.microsoft.com/office/drawing/2014/main" val="553219619"/>
                    </a:ext>
                  </a:extLst>
                </a:gridCol>
                <a:gridCol w="666633">
                  <a:extLst>
                    <a:ext uri="{9D8B030D-6E8A-4147-A177-3AD203B41FA5}">
                      <a16:colId xmlns:a16="http://schemas.microsoft.com/office/drawing/2014/main" val="290353892"/>
                    </a:ext>
                  </a:extLst>
                </a:gridCol>
                <a:gridCol w="666633">
                  <a:extLst>
                    <a:ext uri="{9D8B030D-6E8A-4147-A177-3AD203B41FA5}">
                      <a16:colId xmlns:a16="http://schemas.microsoft.com/office/drawing/2014/main" val="2276358019"/>
                    </a:ext>
                  </a:extLst>
                </a:gridCol>
                <a:gridCol w="666633">
                  <a:extLst>
                    <a:ext uri="{9D8B030D-6E8A-4147-A177-3AD203B41FA5}">
                      <a16:colId xmlns:a16="http://schemas.microsoft.com/office/drawing/2014/main" val="3881636129"/>
                    </a:ext>
                  </a:extLst>
                </a:gridCol>
                <a:gridCol w="660590">
                  <a:extLst>
                    <a:ext uri="{9D8B030D-6E8A-4147-A177-3AD203B41FA5}">
                      <a16:colId xmlns:a16="http://schemas.microsoft.com/office/drawing/2014/main" val="120003267"/>
                    </a:ext>
                  </a:extLst>
                </a:gridCol>
              </a:tblGrid>
              <a:tr h="376126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W/C (%)</a:t>
                      </a:r>
                    </a:p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Error (%)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42.5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47.5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52.5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57.5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Mean</a:t>
                      </a:r>
                      <a:endParaRPr lang="en-US" sz="1200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385545"/>
                  </a:ext>
                </a:extLst>
              </a:tr>
              <a:tr h="2676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± 1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90.28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50.89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57.46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41.29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58.68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49.79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80.41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91.27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97.24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68.59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458540"/>
                  </a:ext>
                </a:extLst>
              </a:tr>
              <a:tr h="2676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± 2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96.94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86.25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86.76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72.68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79.34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79.70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95.70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98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99.60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88.33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228697"/>
                  </a:ext>
                </a:extLst>
              </a:tr>
              <a:tr h="2676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± 3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97.52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93.39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94.13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89.89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89.57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94.56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98.13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99.09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99.60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95.10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128742"/>
                  </a:ext>
                </a:extLst>
              </a:tr>
              <a:tr h="2676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± 4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98.09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99.10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98.10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96.77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94.40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97.90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99.06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99.63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99.80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98.10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740625"/>
                  </a:ext>
                </a:extLst>
              </a:tr>
              <a:tr h="2676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± 5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99.10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99.44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98.06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96.91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99.44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99.63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99.80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99.15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707996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003CF185-B980-4934-8FEB-BD31B4358FC4}"/>
              </a:ext>
            </a:extLst>
          </p:cNvPr>
          <p:cNvGrpSpPr/>
          <p:nvPr/>
        </p:nvGrpSpPr>
        <p:grpSpPr>
          <a:xfrm>
            <a:off x="7812330" y="5245471"/>
            <a:ext cx="965328" cy="1472101"/>
            <a:chOff x="7812330" y="5245471"/>
            <a:chExt cx="965328" cy="147210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F2C046-B0CD-4B84-9635-007C21855EEC}"/>
                </a:ext>
              </a:extLst>
            </p:cNvPr>
            <p:cNvSpPr/>
            <p:nvPr/>
          </p:nvSpPr>
          <p:spPr>
            <a:xfrm>
              <a:off x="7812330" y="5245471"/>
              <a:ext cx="9653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(+23.26%)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760AF3E-CEDA-4462-B42A-57AF7A037A77}"/>
                </a:ext>
              </a:extLst>
            </p:cNvPr>
            <p:cNvSpPr/>
            <p:nvPr/>
          </p:nvSpPr>
          <p:spPr>
            <a:xfrm>
              <a:off x="7822748" y="5552464"/>
              <a:ext cx="94448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(+15.59%)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BEE4F0B-33AD-4D83-97B8-595FF53E52D0}"/>
                </a:ext>
              </a:extLst>
            </p:cNvPr>
            <p:cNvSpPr/>
            <p:nvPr/>
          </p:nvSpPr>
          <p:spPr>
            <a:xfrm>
              <a:off x="7835542" y="5849038"/>
              <a:ext cx="84670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(+7.12%)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FA63E8-71C5-45BB-B859-923D6763AF0B}"/>
                </a:ext>
              </a:extLst>
            </p:cNvPr>
            <p:cNvSpPr/>
            <p:nvPr/>
          </p:nvSpPr>
          <p:spPr>
            <a:xfrm>
              <a:off x="7833142" y="6132774"/>
              <a:ext cx="86754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(+3.68%)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44D3D3-A2E8-466D-AD13-913677497BCC}"/>
                </a:ext>
              </a:extLst>
            </p:cNvPr>
            <p:cNvSpPr/>
            <p:nvPr/>
          </p:nvSpPr>
          <p:spPr>
            <a:xfrm>
              <a:off x="7849194" y="6440573"/>
              <a:ext cx="7489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(+1.7%)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5403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2249</TotalTime>
  <Words>1244</Words>
  <Application>Microsoft Office PowerPoint</Application>
  <PresentationFormat>와이드스크린</PresentationFormat>
  <Paragraphs>315</Paragraphs>
  <Slides>18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210 옴니고딕 030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유승환</cp:lastModifiedBy>
  <cp:revision>2407</cp:revision>
  <dcterms:created xsi:type="dcterms:W3CDTF">2017-11-16T00:50:54Z</dcterms:created>
  <dcterms:modified xsi:type="dcterms:W3CDTF">2021-04-30T06:58:01Z</dcterms:modified>
  <cp:version>1000.0000.01</cp:version>
</cp:coreProperties>
</file>